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0" r:id="rId2"/>
    <p:sldId id="267" r:id="rId3"/>
    <p:sldId id="268" r:id="rId4"/>
    <p:sldId id="261" r:id="rId5"/>
    <p:sldId id="271" r:id="rId6"/>
    <p:sldId id="269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947"/>
    <a:srgbClr val="152346"/>
    <a:srgbClr val="2E1350"/>
    <a:srgbClr val="8F97C5"/>
    <a:srgbClr val="F6F7F9"/>
    <a:srgbClr val="F2F2F2"/>
    <a:srgbClr val="46DCAC"/>
    <a:srgbClr val="35DBA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5804" autoAdjust="0"/>
    <p:restoredTop sz="86439"/>
  </p:normalViewPr>
  <p:slideViewPr>
    <p:cSldViewPr snapToGrid="0">
      <p:cViewPr varScale="1">
        <p:scale>
          <a:sx n="128" d="100"/>
          <a:sy n="128" d="100"/>
        </p:scale>
        <p:origin x="15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10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C142-54F1-46D5-963D-458B60E9E69E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143ED-B004-42E5-8379-89581DF91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1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34647-44ED-1E44-8CAA-4B26E33FF66A}" type="datetimeFigureOut">
              <a:rPr kumimoji="1" lang="ko-Kore-CA" altLang="en-US" smtClean="0"/>
              <a:t>2022-02-20</a:t>
            </a:fld>
            <a:endParaRPr kumimoji="1" lang="ko-Kore-CA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CA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C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CA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393BA-B62D-2841-B7C3-DFC222445BE8}" type="slidenum">
              <a:rPr kumimoji="1" lang="ko-Kore-CA" altLang="en-US" smtClean="0"/>
              <a:t>‹#›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81902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1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494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2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404353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3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81355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4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31671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5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72405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6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259897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CA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393BA-B62D-2841-B7C3-DFC222445BE8}" type="slidenum">
              <a:rPr kumimoji="1" lang="ko-Kore-CA" altLang="en-US" smtClean="0"/>
              <a:t>7</a:t>
            </a:fld>
            <a:endParaRPr kumimoji="1" lang="ko-Kore-CA" altLang="en-US"/>
          </a:p>
        </p:txBody>
      </p:sp>
    </p:spTree>
    <p:extLst>
      <p:ext uri="{BB962C8B-B14F-4D97-AF65-F5344CB8AC3E}">
        <p14:creationId xmlns:p14="http://schemas.microsoft.com/office/powerpoint/2010/main" val="109850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8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6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6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8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0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1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3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3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9B07B-54FC-465C-AD91-288624E17C60}" type="datetimeFigureOut">
              <a:rPr lang="ko-KR" altLang="en-US" smtClean="0"/>
              <a:t>2022. 2. 20.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7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자연 속에서 나무에서 초점 배경에서 추상 녹색 Bokeh | 프리미엄 사진">
            <a:extLst>
              <a:ext uri="{FF2B5EF4-FFF2-40B4-BE49-F238E27FC236}">
                <a16:creationId xmlns:a16="http://schemas.microsoft.com/office/drawing/2014/main" id="{120AAA8C-95B8-E446-ADB4-6846BBAB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1646" y="4569522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6960" y="5370259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332C7-0A5B-4F87-8DFB-4161D98CD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16" y="210732"/>
            <a:ext cx="1831813" cy="438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A3742-60D5-9A43-880B-64578B01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7930"/>
            <a:ext cx="12196703" cy="6081076"/>
          </a:xfrm>
          <a:prstGeom prst="rect">
            <a:avLst/>
          </a:prstGeom>
        </p:spPr>
      </p:pic>
      <p:pic>
        <p:nvPicPr>
          <p:cNvPr id="13" name="그림 12" descr="나무, 실외, 사람이(가) 표시된 사진&#10;&#10;자동 생성된 설명">
            <a:extLst>
              <a:ext uri="{FF2B5EF4-FFF2-40B4-BE49-F238E27FC236}">
                <a16:creationId xmlns:a16="http://schemas.microsoft.com/office/drawing/2014/main" id="{9D7BDFA8-12D8-EF4C-9D28-9E7AE970E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6" y="-4342"/>
            <a:ext cx="12257316" cy="75377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7DFCCF-9D7B-1A4E-A274-5845D05E2353}"/>
              </a:ext>
            </a:extLst>
          </p:cNvPr>
          <p:cNvSpPr/>
          <p:nvPr/>
        </p:nvSpPr>
        <p:spPr>
          <a:xfrm>
            <a:off x="-65317" y="-4342"/>
            <a:ext cx="7641773" cy="6883348"/>
          </a:xfrm>
          <a:prstGeom prst="rect">
            <a:avLst/>
          </a:prstGeom>
          <a:solidFill>
            <a:schemeClr val="bg1">
              <a:alpha val="6814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799F2-B85C-214C-BD93-060A3C5C7BEE}"/>
              </a:ext>
            </a:extLst>
          </p:cNvPr>
          <p:cNvSpPr txBox="1"/>
          <p:nvPr/>
        </p:nvSpPr>
        <p:spPr>
          <a:xfrm>
            <a:off x="-1659680" y="2288478"/>
            <a:ext cx="10830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A" altLang="ko-Kore-CA" sz="4800" b="1" dirty="0">
                <a:ea typeface="AppleMyungjo" pitchFamily="2" charset="-127"/>
                <a:cs typeface="Arial" panose="020B0604020202020204" pitchFamily="34" charset="0"/>
              </a:rPr>
              <a:t>WE</a:t>
            </a:r>
            <a:r>
              <a:rPr kumimoji="1" lang="en-US" altLang="ko-Kore-CA" sz="4800" b="1" dirty="0">
                <a:ea typeface="AppleMyungjo" pitchFamily="2" charset="-127"/>
                <a:cs typeface="Arial" panose="020B0604020202020204" pitchFamily="34" charset="0"/>
              </a:rPr>
              <a:t> </a:t>
            </a:r>
            <a:r>
              <a:rPr kumimoji="1" lang="en-CA" altLang="ko-Kore-CA" sz="4800" b="1" dirty="0">
                <a:ea typeface="AppleMyungjo" pitchFamily="2" charset="-127"/>
                <a:cs typeface="Arial" panose="020B0604020202020204" pitchFamily="34" charset="0"/>
              </a:rPr>
              <a:t>HELP YOU SMILING,</a:t>
            </a:r>
          </a:p>
          <a:p>
            <a:pPr algn="ctr"/>
            <a:endParaRPr kumimoji="1" lang="en-CA" altLang="ko-Kore-CA" sz="800" b="1" dirty="0">
              <a:ea typeface="AppleMyungjo" pitchFamily="2" charset="-127"/>
              <a:cs typeface="Arial" panose="020B0604020202020204" pitchFamily="34" charset="0"/>
            </a:endParaRPr>
          </a:p>
          <a:p>
            <a:pPr algn="ctr"/>
            <a:r>
              <a:rPr kumimoji="1" lang="en-CA" altLang="ko-Kore-CA" sz="4400" b="1" dirty="0">
                <a:ea typeface="AppleMyungjo" pitchFamily="2" charset="-127"/>
                <a:cs typeface="Arial" panose="020B0604020202020204" pitchFamily="34" charset="0"/>
              </a:rPr>
              <a:t>FIND THE BUDDIES, </a:t>
            </a:r>
          </a:p>
          <a:p>
            <a:pPr algn="ctr"/>
            <a:r>
              <a:rPr kumimoji="1" lang="en-CA" altLang="ko-Kore-CA" sz="4400" b="1" dirty="0">
                <a:ea typeface="AppleMyungjo" pitchFamily="2" charset="-127"/>
                <a:cs typeface="Arial" panose="020B0604020202020204" pitchFamily="34" charset="0"/>
              </a:rPr>
              <a:t>CONNECT TOGETHER.</a:t>
            </a:r>
            <a:endParaRPr kumimoji="1" lang="ko-Kore-CA" altLang="en-US" sz="4400" b="1" dirty="0">
              <a:ea typeface="AppleMyungjo" pitchFamily="2" charset="-127"/>
              <a:cs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78DAE-81A2-7B46-8793-3DCD2BB52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CA" dirty="0"/>
              <a:t> </a:t>
            </a:r>
            <a:endParaRPr kumimoji="1" lang="ko-Kore-CA" altLang="en-US" dirty="0"/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etecting Depression with Machine Learning: The Why and the How | Jonathan  Bgn">
            <a:extLst>
              <a:ext uri="{FF2B5EF4-FFF2-40B4-BE49-F238E27FC236}">
                <a16:creationId xmlns:a16="http://schemas.microsoft.com/office/drawing/2014/main" id="{BE949473-C521-ED4A-8DCE-2DEED414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6" y="1303314"/>
            <a:ext cx="5270295" cy="425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23E06B6-EC98-664C-9C91-E007F51DF7AA}"/>
              </a:ext>
            </a:extLst>
          </p:cNvPr>
          <p:cNvSpPr/>
          <p:nvPr/>
        </p:nvSpPr>
        <p:spPr>
          <a:xfrm>
            <a:off x="5551194" y="2030681"/>
            <a:ext cx="2030681" cy="20306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altLang="ko-Kore-CA" sz="1600" dirty="0">
                <a:solidFill>
                  <a:schemeClr val="tx1"/>
                </a:solidFill>
              </a:rPr>
              <a:t>Technological </a:t>
            </a:r>
          </a:p>
          <a:p>
            <a:pPr algn="ctr"/>
            <a:r>
              <a:rPr kumimoji="1" lang="en-CA" altLang="ko-Kore-CA" sz="2000" dirty="0">
                <a:solidFill>
                  <a:schemeClr val="tx1"/>
                </a:solidFill>
              </a:rPr>
              <a:t>Gap</a:t>
            </a:r>
          </a:p>
          <a:p>
            <a:pPr algn="ctr"/>
            <a:r>
              <a:rPr kumimoji="1" lang="en-CA" altLang="ko-Kore-CA" sz="1400" b="1" dirty="0">
                <a:solidFill>
                  <a:srgbClr val="C00000"/>
                </a:solidFill>
              </a:rPr>
              <a:t>“Accessibility”</a:t>
            </a:r>
            <a:endParaRPr kumimoji="1" lang="ko-Kore-CA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DD12F0-64C8-2544-8EBE-8C05C75989E8}"/>
              </a:ext>
            </a:extLst>
          </p:cNvPr>
          <p:cNvSpPr/>
          <p:nvPr/>
        </p:nvSpPr>
        <p:spPr>
          <a:xfrm>
            <a:off x="7710524" y="2030680"/>
            <a:ext cx="2030681" cy="20306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altLang="ko-Kore-CA" sz="1600" dirty="0">
                <a:solidFill>
                  <a:schemeClr val="tx1"/>
                </a:solidFill>
              </a:rPr>
              <a:t>Mental </a:t>
            </a:r>
          </a:p>
          <a:p>
            <a:pPr algn="ctr"/>
            <a:r>
              <a:rPr kumimoji="1" lang="en-CA" altLang="ko-Kore-CA" sz="1600" dirty="0">
                <a:solidFill>
                  <a:schemeClr val="tx1"/>
                </a:solidFill>
              </a:rPr>
              <a:t>Health Care</a:t>
            </a:r>
            <a:endParaRPr kumimoji="1" lang="ko-Kore-CA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9CBAA07-45D6-1147-9FB3-A7459842E43D}"/>
              </a:ext>
            </a:extLst>
          </p:cNvPr>
          <p:cNvSpPr/>
          <p:nvPr/>
        </p:nvSpPr>
        <p:spPr>
          <a:xfrm>
            <a:off x="9869854" y="2030680"/>
            <a:ext cx="2030681" cy="20306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altLang="ko-Kore-CA" sz="1600" dirty="0">
                <a:solidFill>
                  <a:schemeClr val="tx1"/>
                </a:solidFill>
              </a:rPr>
              <a:t>Multicultural</a:t>
            </a:r>
            <a:endParaRPr kumimoji="1" lang="en-US" altLang="ko-Kore-CA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CA" sz="1600" dirty="0">
                <a:solidFill>
                  <a:schemeClr val="tx1"/>
                </a:solidFill>
              </a:rPr>
              <a:t>Society</a:t>
            </a:r>
            <a:endParaRPr kumimoji="1" lang="ko-Kore-CA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CA703-A291-224D-A060-837571211417}"/>
              </a:ext>
            </a:extLst>
          </p:cNvPr>
          <p:cNvSpPr txBox="1"/>
          <p:nvPr/>
        </p:nvSpPr>
        <p:spPr>
          <a:xfrm>
            <a:off x="5389069" y="4115525"/>
            <a:ext cx="23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200" b="1" dirty="0">
                <a:latin typeface="+mj-lt"/>
                <a:ea typeface="나눔스퀘어_ac ExtraBold" panose="020B0600000101010101" pitchFamily="50" charset="-127"/>
              </a:rPr>
              <a:t>Lack of technological support for elder 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5108B-A961-6749-A9D5-9175BF41E70A}"/>
              </a:ext>
            </a:extLst>
          </p:cNvPr>
          <p:cNvSpPr txBox="1"/>
          <p:nvPr/>
        </p:nvSpPr>
        <p:spPr>
          <a:xfrm>
            <a:off x="7548399" y="4115524"/>
            <a:ext cx="23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200" b="1" dirty="0">
                <a:latin typeface="+mj-lt"/>
                <a:ea typeface="나눔스퀘어_ac ExtraBold" panose="020B0600000101010101" pitchFamily="50" charset="-127"/>
              </a:rPr>
              <a:t>Community app to be together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038FB-FA05-AA48-B4D3-F5217CAE0CD0}"/>
              </a:ext>
            </a:extLst>
          </p:cNvPr>
          <p:cNvSpPr txBox="1"/>
          <p:nvPr/>
        </p:nvSpPr>
        <p:spPr>
          <a:xfrm>
            <a:off x="9707729" y="4115525"/>
            <a:ext cx="23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en-US" altLang="ko-KR" sz="1200" b="1" dirty="0">
                <a:latin typeface="+mj-lt"/>
                <a:ea typeface="나눔스퀘어_ac ExtraBold" panose="020B0600000101010101" pitchFamily="50" charset="-127"/>
              </a:rPr>
              <a:t>Having Sense of global belonging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801870-BC67-BE48-BFD0-8FF756DB4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1" y="382318"/>
            <a:ext cx="2355591" cy="5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268ED4D-0D24-344B-9B7F-A4CD923789B2}"/>
              </a:ext>
            </a:extLst>
          </p:cNvPr>
          <p:cNvSpPr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52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2DEEFD-FD13-0E45-BBDF-FC7803BC1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4" t="1905" r="1816"/>
          <a:stretch/>
        </p:blipFill>
        <p:spPr>
          <a:xfrm>
            <a:off x="6096000" y="2303813"/>
            <a:ext cx="1832783" cy="37347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20A46E-7185-A04B-8BD6-171B7618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4" y="1522350"/>
            <a:ext cx="3625215" cy="866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02AC96-A9AB-C84B-85F6-D93A8E29BDE2}"/>
              </a:ext>
            </a:extLst>
          </p:cNvPr>
          <p:cNvSpPr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chemeClr val="bg1">
              <a:alpha val="256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6E99179-36B6-CB48-AF1E-8A96A2CE66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2" t="14661" r="26270" b="31280"/>
          <a:stretch/>
        </p:blipFill>
        <p:spPr>
          <a:xfrm>
            <a:off x="296884" y="4902200"/>
            <a:ext cx="1686296" cy="1876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80DCFA-22DD-1A4A-8FDB-A622B7956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916" y="1326728"/>
            <a:ext cx="1964913" cy="4058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4AA37E-DA94-6D4F-999B-F1C92A840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666" y="560114"/>
            <a:ext cx="1971079" cy="4046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267747-05BC-3F43-BBD3-43387F9D536E}"/>
              </a:ext>
            </a:extLst>
          </p:cNvPr>
          <p:cNvSpPr txBox="1"/>
          <p:nvPr/>
        </p:nvSpPr>
        <p:spPr>
          <a:xfrm>
            <a:off x="1301121" y="2389249"/>
            <a:ext cx="359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ko-Kore-CA" b="1" dirty="0"/>
              <a:t>Connect / Coexistence / Enjoy</a:t>
            </a:r>
            <a:r>
              <a:rPr kumimoji="1" lang="en-US" altLang="ko-Kore-CA" b="1" dirty="0"/>
              <a:t> </a:t>
            </a:r>
            <a:endParaRPr kumimoji="1" lang="ko-Kore-CA" altLang="en-US" b="1" dirty="0"/>
          </a:p>
        </p:txBody>
      </p:sp>
    </p:spTree>
    <p:extLst>
      <p:ext uri="{BB962C8B-B14F-4D97-AF65-F5344CB8AC3E}">
        <p14:creationId xmlns:p14="http://schemas.microsoft.com/office/powerpoint/2010/main" val="213967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93866" y="3569333"/>
            <a:ext cx="235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a typeface="나눔스퀘어_ac ExtraBold" panose="020B0600000101010101" pitchFamily="50" charset="-127"/>
              </a:rPr>
              <a:t>1. </a:t>
            </a:r>
            <a:r>
              <a:rPr lang="en-CA" altLang="ko-KR" sz="1200" b="1" dirty="0">
                <a:ea typeface="나눔스퀘어_ac ExtraBold" panose="020B0600000101010101" pitchFamily="50" charset="-127"/>
              </a:rPr>
              <a:t>Log</a:t>
            </a:r>
            <a:r>
              <a:rPr lang="ko-KR" altLang="en-US" sz="1200" b="1" dirty="0">
                <a:ea typeface="나눔스퀘어_ac ExtraBold" panose="020B0600000101010101" pitchFamily="50" charset="-127"/>
              </a:rPr>
              <a:t> </a:t>
            </a:r>
            <a:r>
              <a:rPr lang="en-CA" altLang="ko-KR" sz="1200" b="1" dirty="0">
                <a:ea typeface="나눔스퀘어_ac ExtraBold" panose="020B0600000101010101" pitchFamily="50" charset="-127"/>
              </a:rPr>
              <a:t>in without regulation</a:t>
            </a:r>
            <a:endParaRPr lang="ko-KR" altLang="en-US" sz="1200" b="1" dirty="0"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3323" y="3547808"/>
            <a:ext cx="23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  <a:ea typeface="나눔스퀘어_ac ExtraBold" panose="020B0600000101010101" pitchFamily="50" charset="-127"/>
              </a:rPr>
              <a:t>3. Find buddies with similar interests</a:t>
            </a:r>
            <a:endParaRPr lang="ko-KR" altLang="en-US" sz="1200" b="1" dirty="0">
              <a:latin typeface="+mj-lt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97325" y="3473401"/>
            <a:ext cx="2198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altLang="ko-KR" sz="1200" b="1" dirty="0">
                <a:ea typeface="나눔스퀘어_ac ExtraBold" panose="020B0600000101010101" pitchFamily="50" charset="-127"/>
              </a:rPr>
              <a:t>2. Choose activities you want to play</a:t>
            </a:r>
            <a:endParaRPr lang="ko-KR" altLang="en-US" sz="1200" b="1" dirty="0"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19307" y="710118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sz="24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Elder-Friendly Design</a:t>
            </a:r>
            <a:endParaRPr lang="ko-KR" altLang="en-US" sz="24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73665" y="649335"/>
            <a:ext cx="484923" cy="56059"/>
          </a:xfrm>
          <a:prstGeom prst="rect">
            <a:avLst/>
          </a:prstGeom>
          <a:solidFill>
            <a:srgbClr val="8F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F97C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733260" y="2539661"/>
            <a:ext cx="249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163173" y="2539661"/>
            <a:ext cx="249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92716" y="3246167"/>
            <a:ext cx="135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Accessibility</a:t>
            </a:r>
            <a:endParaRPr lang="ko-KR" altLang="en-US" sz="15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0280" y="3224642"/>
            <a:ext cx="135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Connection</a:t>
            </a:r>
            <a:endParaRPr lang="ko-KR" altLang="en-US" sz="15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pic>
        <p:nvPicPr>
          <p:cNvPr id="4098" name="Picture 2" descr="Instagram, 로고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19" y="2291489"/>
            <a:ext cx="688207" cy="6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사용자, 원, 기어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90" y="2235553"/>
            <a:ext cx="757028" cy="75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A9B9485-FA3F-4CA3-AFB9-D8FA79119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61838"/>
              </p:ext>
            </p:extLst>
          </p:nvPr>
        </p:nvGraphicFramePr>
        <p:xfrm>
          <a:off x="8555276" y="1809509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Bitmap Image" r:id="rId6" imgW="1386720" imgH="1386720" progId="Paint.Picture">
                  <p:embed/>
                </p:oleObj>
              </mc:Choice>
              <mc:Fallback>
                <p:oleObj name="Bitmap Image" r:id="rId6" imgW="1386720" imgH="138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55276" y="1809509"/>
                        <a:ext cx="138747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4" descr="User Profile Icon Vector Avatar Portrait Symbol Flat Shape Person Sign Logo  Black Silhouette Isolated On White Background Stock Illustration - Download  Image Now - iStock">
            <a:extLst>
              <a:ext uri="{FF2B5EF4-FFF2-40B4-BE49-F238E27FC236}">
                <a16:creationId xmlns:a16="http://schemas.microsoft.com/office/drawing/2014/main" id="{0C1154EB-815A-40F7-B43B-EA03415C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01" y="1892373"/>
            <a:ext cx="1353793" cy="13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42AE67-E5D4-4154-861F-49A19783B1C8}"/>
              </a:ext>
            </a:extLst>
          </p:cNvPr>
          <p:cNvSpPr txBox="1"/>
          <p:nvPr/>
        </p:nvSpPr>
        <p:spPr>
          <a:xfrm>
            <a:off x="5342136" y="3150235"/>
            <a:ext cx="1357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Navigation</a:t>
            </a:r>
            <a:endParaRPr lang="ko-KR" altLang="en-US" sz="15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pic>
        <p:nvPicPr>
          <p:cNvPr id="7174" name="Picture 6" descr="Elder, community Free Icon - Icon-Icons.com">
            <a:extLst>
              <a:ext uri="{FF2B5EF4-FFF2-40B4-BE49-F238E27FC236}">
                <a16:creationId xmlns:a16="http://schemas.microsoft.com/office/drawing/2014/main" id="{5B5171F9-FB76-4261-865D-379C6E51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95" y="1481274"/>
            <a:ext cx="1743367" cy="174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ards, elderly, man, old, people, playing, senior citizen icon - Download  on Iconfinder">
            <a:extLst>
              <a:ext uri="{FF2B5EF4-FFF2-40B4-BE49-F238E27FC236}">
                <a16:creationId xmlns:a16="http://schemas.microsoft.com/office/drawing/2014/main" id="{DC86CCB3-FEB4-484E-B5B7-073F0CB7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65" y="1730032"/>
            <a:ext cx="1743367" cy="174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82D3C4-DEE4-7C4B-9409-A03400EC6A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8291" y="4179629"/>
            <a:ext cx="1964913" cy="40580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C85348-C9D8-1143-A624-544AF6DD2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4049" y="4222814"/>
            <a:ext cx="1971079" cy="4046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5951E-48A7-5A4C-8E65-92AEC49EA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2856" y="4179161"/>
            <a:ext cx="2032380" cy="393744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E23112A-BF15-BA42-8081-DD3461FA9A26}"/>
              </a:ext>
            </a:extLst>
          </p:cNvPr>
          <p:cNvGrpSpPr/>
          <p:nvPr/>
        </p:nvGrpSpPr>
        <p:grpSpPr>
          <a:xfrm>
            <a:off x="1376957" y="1459082"/>
            <a:ext cx="2616918" cy="2616918"/>
            <a:chOff x="1376957" y="1459082"/>
            <a:chExt cx="2616918" cy="261691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49C9899-009A-704C-B2C7-F69C1A6589C5}"/>
                </a:ext>
              </a:extLst>
            </p:cNvPr>
            <p:cNvSpPr/>
            <p:nvPr/>
          </p:nvSpPr>
          <p:spPr>
            <a:xfrm>
              <a:off x="1376957" y="1459082"/>
              <a:ext cx="2616918" cy="261691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CA" altLang="ko-Kore-CA" sz="1600" dirty="0">
                <a:solidFill>
                  <a:srgbClr val="260947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DCD88C-6E6C-8D4C-95DF-9135687093D2}"/>
                </a:ext>
              </a:extLst>
            </p:cNvPr>
            <p:cNvSpPr/>
            <p:nvPr/>
          </p:nvSpPr>
          <p:spPr>
            <a:xfrm>
              <a:off x="1417448" y="2305876"/>
              <a:ext cx="25528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CA" altLang="ko-Kore-CA" dirty="0">
                  <a:solidFill>
                    <a:srgbClr val="260947"/>
                  </a:solidFill>
                </a:rPr>
                <a:t>Easy Access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CA" altLang="ko-Kore-CA" dirty="0">
                  <a:solidFill>
                    <a:srgbClr val="260947"/>
                  </a:solidFill>
                </a:rPr>
                <a:t>No verification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CA" altLang="ko-Kore-CA" dirty="0">
                  <a:solidFill>
                    <a:srgbClr val="260947"/>
                  </a:solidFill>
                </a:rPr>
                <a:t>ID auto generation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29C52A-FB17-7743-8343-4AB062719345}"/>
              </a:ext>
            </a:extLst>
          </p:cNvPr>
          <p:cNvGrpSpPr/>
          <p:nvPr/>
        </p:nvGrpSpPr>
        <p:grpSpPr>
          <a:xfrm>
            <a:off x="4761788" y="1414731"/>
            <a:ext cx="2616918" cy="2616918"/>
            <a:chOff x="4761788" y="1414731"/>
            <a:chExt cx="2616918" cy="261691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F4B2D28-3632-DC4C-917A-CE2F5B7707E5}"/>
                </a:ext>
              </a:extLst>
            </p:cNvPr>
            <p:cNvSpPr/>
            <p:nvPr/>
          </p:nvSpPr>
          <p:spPr>
            <a:xfrm>
              <a:off x="4761788" y="1414731"/>
              <a:ext cx="2616918" cy="261691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10E922-A95B-B642-AA8B-A3788CA76C63}"/>
                </a:ext>
              </a:extLst>
            </p:cNvPr>
            <p:cNvSpPr/>
            <p:nvPr/>
          </p:nvSpPr>
          <p:spPr>
            <a:xfrm>
              <a:off x="4774188" y="2261525"/>
              <a:ext cx="25528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CA" altLang="ko-Kore-CA" dirty="0">
                  <a:solidFill>
                    <a:srgbClr val="260947"/>
                  </a:solidFill>
                </a:rPr>
                <a:t>Visualized Design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CA" altLang="ko-Kore-CA" dirty="0">
                  <a:solidFill>
                    <a:srgbClr val="260947"/>
                  </a:solidFill>
                </a:rPr>
                <a:t>Less text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CA" altLang="ko-Kore-CA" dirty="0">
                  <a:solidFill>
                    <a:srgbClr val="260947"/>
                  </a:solidFill>
                </a:rPr>
                <a:t>Icon Based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B14534-8F68-3348-BD9C-B94892B7A632}"/>
              </a:ext>
            </a:extLst>
          </p:cNvPr>
          <p:cNvGrpSpPr/>
          <p:nvPr/>
        </p:nvGrpSpPr>
        <p:grpSpPr>
          <a:xfrm>
            <a:off x="8103147" y="1490979"/>
            <a:ext cx="2628194" cy="2616918"/>
            <a:chOff x="8103147" y="1490979"/>
            <a:chExt cx="2628194" cy="261691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A195F21-D89B-BB40-A512-282A95B5688D}"/>
                </a:ext>
              </a:extLst>
            </p:cNvPr>
            <p:cNvSpPr/>
            <p:nvPr/>
          </p:nvSpPr>
          <p:spPr>
            <a:xfrm>
              <a:off x="8114423" y="1490979"/>
              <a:ext cx="2616918" cy="261691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CA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B51FF36-12A2-B44E-9CC4-226697DC562E}"/>
                </a:ext>
              </a:extLst>
            </p:cNvPr>
            <p:cNvSpPr/>
            <p:nvPr/>
          </p:nvSpPr>
          <p:spPr>
            <a:xfrm>
              <a:off x="8103147" y="2374133"/>
              <a:ext cx="25528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CA" altLang="ko-Kore-CA" dirty="0">
                  <a:solidFill>
                    <a:srgbClr val="260947"/>
                  </a:solidFill>
                </a:rPr>
                <a:t>Get-Together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CA" altLang="ko-Kore-CA" dirty="0">
                  <a:solidFill>
                    <a:srgbClr val="260947"/>
                  </a:solidFill>
                </a:rPr>
                <a:t>Active Community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0666C7D-EA27-E04E-A8C7-2FB540D7E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1" y="382318"/>
            <a:ext cx="2355591" cy="5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268ED4D-0D24-344B-9B7F-A4CD923789B2}"/>
              </a:ext>
            </a:extLst>
          </p:cNvPr>
          <p:cNvSpPr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52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20A46E-7185-A04B-8BD6-171B7618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4" y="1522350"/>
            <a:ext cx="3625215" cy="866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02AC96-A9AB-C84B-85F6-D93A8E29BDE2}"/>
              </a:ext>
            </a:extLst>
          </p:cNvPr>
          <p:cNvSpPr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chemeClr val="bg1">
              <a:alpha val="256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6E99179-36B6-CB48-AF1E-8A96A2CE6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2" t="14661" r="26270" b="31280"/>
          <a:stretch/>
        </p:blipFill>
        <p:spPr>
          <a:xfrm>
            <a:off x="296884" y="4902200"/>
            <a:ext cx="1686296" cy="1876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267747-05BC-3F43-BBD3-43387F9D536E}"/>
              </a:ext>
            </a:extLst>
          </p:cNvPr>
          <p:cNvSpPr txBox="1"/>
          <p:nvPr/>
        </p:nvSpPr>
        <p:spPr>
          <a:xfrm>
            <a:off x="1301121" y="2389249"/>
            <a:ext cx="359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ko-Kore-CA" b="1" dirty="0"/>
              <a:t>Connect / Coexistence / Enjoy</a:t>
            </a:r>
            <a:r>
              <a:rPr kumimoji="1" lang="en-US" altLang="ko-Kore-CA" b="1" dirty="0"/>
              <a:t> </a:t>
            </a:r>
            <a:endParaRPr kumimoji="1" lang="ko-Kore-CA" altLang="en-US" b="1" dirty="0"/>
          </a:p>
        </p:txBody>
      </p:sp>
    </p:spTree>
    <p:extLst>
      <p:ext uri="{BB962C8B-B14F-4D97-AF65-F5344CB8AC3E}">
        <p14:creationId xmlns:p14="http://schemas.microsoft.com/office/powerpoint/2010/main" val="338068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19307" y="710118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sz="24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Tech Stack</a:t>
            </a:r>
            <a:endParaRPr lang="ko-KR" altLang="en-US" sz="24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73665" y="649335"/>
            <a:ext cx="484923" cy="56059"/>
          </a:xfrm>
          <a:prstGeom prst="rect">
            <a:avLst/>
          </a:prstGeom>
          <a:solidFill>
            <a:srgbClr val="8F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F97C5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0666C7D-EA27-E04E-A8C7-2FB540D7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1" y="382318"/>
            <a:ext cx="2355591" cy="563293"/>
          </a:xfrm>
          <a:prstGeom prst="rect">
            <a:avLst/>
          </a:prstGeom>
        </p:spPr>
      </p:pic>
      <p:pic>
        <p:nvPicPr>
          <p:cNvPr id="10242" name="Picture 2" descr="Xcode - Wikipedia">
            <a:extLst>
              <a:ext uri="{FF2B5EF4-FFF2-40B4-BE49-F238E27FC236}">
                <a16:creationId xmlns:a16="http://schemas.microsoft.com/office/drawing/2014/main" id="{4D899E06-EB9A-764C-8F84-EF0DF5CC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04" y="2564586"/>
            <a:ext cx="1409205" cy="140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oogle updates Android Studio with better TensorFlow Lite support and a new  database inspector | TechCrunch">
            <a:extLst>
              <a:ext uri="{FF2B5EF4-FFF2-40B4-BE49-F238E27FC236}">
                <a16:creationId xmlns:a16="http://schemas.microsoft.com/office/drawing/2014/main" id="{055623EC-7A6A-7649-A320-A783F71D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73" y="2265722"/>
            <a:ext cx="1807870" cy="20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lutter: Update name and Icon | NStack">
            <a:extLst>
              <a:ext uri="{FF2B5EF4-FFF2-40B4-BE49-F238E27FC236}">
                <a16:creationId xmlns:a16="http://schemas.microsoft.com/office/drawing/2014/main" id="{C6A5038C-2BA3-6E4F-90D2-F8637A99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48" y="2814287"/>
            <a:ext cx="1931199" cy="9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E7B9D9A-E7E5-7A41-BDC9-3175BE22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10" y="2810905"/>
            <a:ext cx="916564" cy="91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ownload Adobe XD Logo in SVG Vector or PNG File Format - Logo.wine">
            <a:extLst>
              <a:ext uri="{FF2B5EF4-FFF2-40B4-BE49-F238E27FC236}">
                <a16:creationId xmlns:a16="http://schemas.microsoft.com/office/drawing/2014/main" id="{18A31622-5FE0-E24C-A6B7-FC0CC484E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19" y="2448130"/>
            <a:ext cx="2288492" cy="152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9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19307" y="710118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sz="2400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Future Development</a:t>
            </a:r>
            <a:endParaRPr lang="ko-KR" altLang="en-US" sz="2400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73665" y="649335"/>
            <a:ext cx="484923" cy="56059"/>
          </a:xfrm>
          <a:prstGeom prst="rect">
            <a:avLst/>
          </a:prstGeom>
          <a:solidFill>
            <a:srgbClr val="8F9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F97C5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0666C7D-EA27-E04E-A8C7-2FB540D7E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1" y="382318"/>
            <a:ext cx="2355591" cy="563293"/>
          </a:xfrm>
          <a:prstGeom prst="rect">
            <a:avLst/>
          </a:prstGeom>
        </p:spPr>
      </p:pic>
      <p:pic>
        <p:nvPicPr>
          <p:cNvPr id="12290" name="Picture 2" descr="Everything You Need to Know About iPhone Face ID">
            <a:extLst>
              <a:ext uri="{FF2B5EF4-FFF2-40B4-BE49-F238E27FC236}">
                <a16:creationId xmlns:a16="http://schemas.microsoft.com/office/drawing/2014/main" id="{FE4296DE-3D1C-6D45-8A03-6EB8ACE97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5" r="24295"/>
          <a:stretch/>
        </p:blipFill>
        <p:spPr bwMode="auto">
          <a:xfrm>
            <a:off x="3266554" y="2319784"/>
            <a:ext cx="3034531" cy="32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7593A-0DB9-3D4C-88AF-4D6223712DC5}"/>
              </a:ext>
            </a:extLst>
          </p:cNvPr>
          <p:cNvSpPr txBox="1"/>
          <p:nvPr/>
        </p:nvSpPr>
        <p:spPr>
          <a:xfrm>
            <a:off x="3934705" y="5963216"/>
            <a:ext cx="19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Face ID</a:t>
            </a:r>
            <a:endParaRPr lang="ko-KR" altLang="en-US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94370C-4F30-784D-A3E1-7A1146F121FB}"/>
              </a:ext>
            </a:extLst>
          </p:cNvPr>
          <p:cNvGrpSpPr/>
          <p:nvPr/>
        </p:nvGrpSpPr>
        <p:grpSpPr>
          <a:xfrm>
            <a:off x="358406" y="1371383"/>
            <a:ext cx="2355591" cy="2273290"/>
            <a:chOff x="4275345" y="2045717"/>
            <a:chExt cx="3452752" cy="4149898"/>
          </a:xfrm>
        </p:grpSpPr>
        <p:pic>
          <p:nvPicPr>
            <p:cNvPr id="12292" name="Picture 4" descr="City map with location pins Royalty Free Vector Image">
              <a:extLst>
                <a:ext uri="{FF2B5EF4-FFF2-40B4-BE49-F238E27FC236}">
                  <a16:creationId xmlns:a16="http://schemas.microsoft.com/office/drawing/2014/main" id="{FCF2A3C0-B940-2C40-A045-A0A0EC4967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8"/>
            <a:stretch/>
          </p:blipFill>
          <p:spPr bwMode="auto">
            <a:xfrm>
              <a:off x="4275345" y="2045717"/>
              <a:ext cx="3452752" cy="2766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015F59-F039-314C-9F38-FB5812E137AD}"/>
                </a:ext>
              </a:extLst>
            </p:cNvPr>
            <p:cNvSpPr txBox="1"/>
            <p:nvPr/>
          </p:nvSpPr>
          <p:spPr>
            <a:xfrm>
              <a:off x="4431855" y="5521398"/>
              <a:ext cx="3139728" cy="67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altLang="ko-KR" b="1" dirty="0">
                  <a:solidFill>
                    <a:srgbClr val="2E1350"/>
                  </a:solidFill>
                  <a:latin typeface="+mj-lt"/>
                  <a:ea typeface="나눔스퀘어_ac ExtraBold" panose="020B0600000101010101" pitchFamily="50" charset="-127"/>
                </a:rPr>
                <a:t>Map - Navigation</a:t>
              </a:r>
              <a:endParaRPr lang="ko-KR" altLang="en-US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3510673-E3C3-A546-8C74-4CD4192AB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976" y="197835"/>
            <a:ext cx="2347096" cy="2347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914A9D-8A78-EE49-B782-EB49203F7AA4}"/>
              </a:ext>
            </a:extLst>
          </p:cNvPr>
          <p:cNvSpPr txBox="1"/>
          <p:nvPr/>
        </p:nvSpPr>
        <p:spPr>
          <a:xfrm>
            <a:off x="7832197" y="2129137"/>
            <a:ext cx="371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Auto-match service </a:t>
            </a:r>
          </a:p>
          <a:p>
            <a:pPr algn="ctr"/>
            <a:r>
              <a:rPr lang="en-CA" altLang="ko-KR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by AI</a:t>
            </a:r>
            <a:endParaRPr lang="ko-KR" altLang="en-US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  <p:pic>
        <p:nvPicPr>
          <p:cNvPr id="12" name="Picture 2" descr="Web crawler - Free marketing icons">
            <a:extLst>
              <a:ext uri="{FF2B5EF4-FFF2-40B4-BE49-F238E27FC236}">
                <a16:creationId xmlns:a16="http://schemas.microsoft.com/office/drawing/2014/main" id="{9C5043FA-E579-4EAC-9788-E54DF7F0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911" y="2746038"/>
            <a:ext cx="2347096" cy="23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2FBA6C-3420-4C37-AB06-E51BA071BE45}"/>
              </a:ext>
            </a:extLst>
          </p:cNvPr>
          <p:cNvSpPr txBox="1"/>
          <p:nvPr/>
        </p:nvSpPr>
        <p:spPr>
          <a:xfrm>
            <a:off x="7179776" y="5524779"/>
            <a:ext cx="282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altLang="ko-KR" b="1" dirty="0">
                <a:solidFill>
                  <a:srgbClr val="2E1350"/>
                </a:solidFill>
                <a:latin typeface="+mj-lt"/>
                <a:ea typeface="나눔스퀘어_ac ExtraBold" panose="020B0600000101010101" pitchFamily="50" charset="-127"/>
              </a:rPr>
              <a:t>Web Crawling</a:t>
            </a:r>
            <a:endParaRPr lang="ko-KR" altLang="en-US" b="1" dirty="0">
              <a:solidFill>
                <a:srgbClr val="2E1350"/>
              </a:solidFill>
              <a:latin typeface="+mj-lt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951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115</Words>
  <Application>Microsoft Macintosh PowerPoint</Application>
  <PresentationFormat>와이드스크린</PresentationFormat>
  <Paragraphs>47</Paragraphs>
  <Slides>7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나눔스퀘어_ac ExtraBold</vt:lpstr>
      <vt:lpstr>맑은 고딕</vt:lpstr>
      <vt:lpstr>Arial</vt:lpstr>
      <vt:lpstr>Calibri</vt:lpstr>
      <vt:lpstr>Office 테마</vt:lpstr>
      <vt:lpstr>Bitmap Image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아람</dc:creator>
  <cp:lastModifiedBy>Jeong Hanra</cp:lastModifiedBy>
  <cp:revision>14</cp:revision>
  <dcterms:created xsi:type="dcterms:W3CDTF">2020-12-07T09:42:18Z</dcterms:created>
  <dcterms:modified xsi:type="dcterms:W3CDTF">2022-02-20T18:26:16Z</dcterms:modified>
</cp:coreProperties>
</file>